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drawings/drawing1.xml" ContentType="application/vnd.openxmlformats-officedocument.drawingml.chartshape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xlsx" ContentType="application/vnd.openxmlformats-officedocument.spreadsheetml.sheet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vml" ContentType="application/vnd.openxmlformats-officedocument.vmlDrawing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5" r:id="rId1"/>
  </p:sldMasterIdLst>
  <p:notesMasterIdLst>
    <p:notesMasterId r:id="rId12"/>
  </p:notesMasterIdLst>
  <p:sldIdLst>
    <p:sldId id="256" r:id="rId2"/>
    <p:sldId id="258" r:id="rId3"/>
    <p:sldId id="257" r:id="rId4"/>
    <p:sldId id="260" r:id="rId5"/>
    <p:sldId id="259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5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package" Target="../embeddings/Microsoft_Excel_Sheet1.xlsx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/>
              <a:t>Suburban </a:t>
            </a:r>
            <a:r>
              <a:rPr lang="en-US" dirty="0" smtClean="0"/>
              <a:t>Enrollment, 2007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0833333333333333"/>
          <c:y val="0.101851851851852"/>
          <c:w val="0.860976377952756"/>
          <c:h val="0.898148148148148"/>
        </c:manualLayout>
      </c:layout>
      <c:pieChart>
        <c:varyColors val="1"/>
        <c:ser>
          <c:idx val="0"/>
          <c:order val="0"/>
          <c:tx>
            <c:v>Suburban Enrollment</c:v>
          </c:tx>
          <c:cat>
            <c:strRef>
              <c:f>Sheet1!$C$1:$G$1</c:f>
              <c:strCache>
                <c:ptCount val="5"/>
                <c:pt idx="0">
                  <c:v>Am. Indian </c:v>
                </c:pt>
                <c:pt idx="1">
                  <c:v>Asian/ Pacific Island. </c:v>
                </c:pt>
                <c:pt idx="2">
                  <c:v>Black </c:v>
                </c:pt>
                <c:pt idx="3">
                  <c:v>Latino </c:v>
                </c:pt>
                <c:pt idx="4">
                  <c:v>White </c:v>
                </c:pt>
              </c:strCache>
            </c:strRef>
          </c:cat>
          <c:val>
            <c:numRef>
              <c:f>Sheet1!$C$5:$G$5</c:f>
              <c:numCache>
                <c:formatCode>0.00%</c:formatCode>
                <c:ptCount val="5"/>
                <c:pt idx="0">
                  <c:v>0.005</c:v>
                </c:pt>
                <c:pt idx="1">
                  <c:v>0.064</c:v>
                </c:pt>
                <c:pt idx="2">
                  <c:v>0.142</c:v>
                </c:pt>
                <c:pt idx="3">
                  <c:v>0.205</c:v>
                </c:pt>
                <c:pt idx="4">
                  <c:v>0.585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areaChart>
        <c:grouping val="standar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cat>
            <c:numRef>
              <c:f>Sheet1!$A$2:$A$6</c:f>
              <c:numCache>
                <c:formatCode>m/d/yy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cat>
            <c:numRef>
              <c:f>Sheet1!$A$2:$A$6</c:f>
              <c:numCache>
                <c:formatCode>m/d/yy</c:formatCode>
                <c:ptCount val="5"/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axId val="638390552"/>
        <c:axId val="583832232"/>
      </c:areaChart>
      <c:catAx>
        <c:axId val="638390552"/>
        <c:scaling>
          <c:orientation val="minMax"/>
        </c:scaling>
        <c:axPos val="b"/>
        <c:numFmt formatCode="m/d/yy" sourceLinked="1"/>
        <c:tickLblPos val="nextTo"/>
        <c:crossAx val="583832232"/>
        <c:crosses val="autoZero"/>
        <c:auto val="1"/>
        <c:lblAlgn val="ctr"/>
        <c:lblOffset val="100"/>
      </c:catAx>
      <c:valAx>
        <c:axId val="583832232"/>
        <c:scaling>
          <c:orientation val="minMax"/>
        </c:scaling>
        <c:axPos val="l"/>
        <c:majorGridlines/>
        <c:numFmt formatCode="General" sourceLinked="1"/>
        <c:tickLblPos val="nextTo"/>
        <c:crossAx val="638390552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229600" cy="452596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0B149-5BAA-7341-BF55-C4D91610DE66}" type="datetimeFigureOut">
              <a:rPr lang="en-US" smtClean="0"/>
              <a:t>4/21/11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3710A-10BC-444A-AF63-EE51733FC8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CC761-2E02-724D-9E70-8C1628FD088A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6C5F-344B-ED48-9387-B52F50C600DD}" type="datetimeFigureOut">
              <a:rPr lang="en-US" smtClean="0"/>
              <a:t>4/21/11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6C5F-344B-ED48-9387-B52F50C600DD}" type="datetimeFigureOut">
              <a:rPr lang="en-US" smtClean="0"/>
              <a:t>4/21/11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953-33FD-7C46-9995-03EA4B791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6C5F-344B-ED48-9387-B52F50C600DD}" type="datetimeFigureOut">
              <a:rPr lang="en-US" smtClean="0"/>
              <a:t>4/21/11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953-33FD-7C46-9995-03EA4B791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6C5F-344B-ED48-9387-B52F50C600DD}" type="datetimeFigureOut">
              <a:rPr lang="en-US" smtClean="0"/>
              <a:t>4/21/11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953-33FD-7C46-9995-03EA4B791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6C5F-344B-ED48-9387-B52F50C600DD}" type="datetimeFigureOut">
              <a:rPr lang="en-US" smtClean="0"/>
              <a:t>4/21/11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953-33FD-7C46-9995-03EA4B791E7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6C5F-344B-ED48-9387-B52F50C600DD}" type="datetimeFigureOut">
              <a:rPr lang="en-US" smtClean="0"/>
              <a:t>4/21/11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953-33FD-7C46-9995-03EA4B791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6C5F-344B-ED48-9387-B52F50C600DD}" type="datetimeFigureOut">
              <a:rPr lang="en-US" smtClean="0"/>
              <a:t>4/21/11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953-33FD-7C46-9995-03EA4B791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6C5F-344B-ED48-9387-B52F50C600DD}" type="datetimeFigureOut">
              <a:rPr lang="en-US" smtClean="0"/>
              <a:t>4/21/11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953-33FD-7C46-9995-03EA4B791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03FA6C5F-344B-ED48-9387-B52F50C600DD}" type="datetimeFigureOut">
              <a:rPr lang="en-US" smtClean="0"/>
              <a:t>4/21/11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FF14953-33FD-7C46-9995-03EA4B791E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3FA6C5F-344B-ED48-9387-B52F50C600DD}" type="datetimeFigureOut">
              <a:rPr lang="en-US" smtClean="0"/>
              <a:t>4/21/11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FF14953-33FD-7C46-9995-03EA4B791E7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6C5F-344B-ED48-9387-B52F50C600DD}" type="datetimeFigureOut">
              <a:rPr lang="en-US" smtClean="0"/>
              <a:t>4/21/11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953-33FD-7C46-9995-03EA4B791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6C5F-344B-ED48-9387-B52F50C600DD}" type="datetimeFigureOut">
              <a:rPr lang="en-US" smtClean="0"/>
              <a:t>4/21/11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953-33FD-7C46-9995-03EA4B791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6C5F-344B-ED48-9387-B52F50C600DD}" type="datetimeFigureOut">
              <a:rPr lang="en-US" smtClean="0"/>
              <a:t>4/21/11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953-33FD-7C46-9995-03EA4B791E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6C5F-344B-ED48-9387-B52F50C600DD}" type="datetimeFigureOut">
              <a:rPr lang="en-US" smtClean="0"/>
              <a:t>4/21/11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953-33FD-7C46-9995-03EA4B791E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6C5F-344B-ED48-9387-B52F50C600DD}" type="datetimeFigureOut">
              <a:rPr lang="en-US" smtClean="0"/>
              <a:t>4/21/11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953-33FD-7C46-9995-03EA4B791E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3FA6C5F-344B-ED48-9387-B52F50C600DD}" type="datetimeFigureOut">
              <a:rPr lang="en-US" smtClean="0"/>
              <a:t>4/21/11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F14953-33FD-7C46-9995-03EA4B791E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latin typeface="Palatino"/>
                <a:cs typeface="Palatino"/>
              </a:rPr>
              <a:t>Federal Education Policy Should Promote Diversity</a:t>
            </a:r>
            <a:endParaRPr lang="en-US" sz="4800" dirty="0">
              <a:latin typeface="Palatino"/>
              <a:cs typeface="Palatin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3641632"/>
            <a:ext cx="5724862" cy="71956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Erica Frankenberg</a:t>
            </a:r>
          </a:p>
          <a:p>
            <a:r>
              <a:rPr lang="en-US" sz="2400" dirty="0" smtClean="0">
                <a:latin typeface="Palatino"/>
                <a:cs typeface="Palatino"/>
              </a:rPr>
              <a:t>Pennsylvania State University</a:t>
            </a:r>
            <a:endParaRPr lang="en-US" sz="2400" dirty="0">
              <a:latin typeface="Palatino"/>
              <a:cs typeface="Palati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latin typeface="Palatino"/>
                <a:cs typeface="Palatino"/>
              </a:rPr>
              <a:t>Federal Education Policy Should Promote Diversity</a:t>
            </a:r>
            <a:endParaRPr lang="en-US" sz="4000" dirty="0">
              <a:latin typeface="Palatino"/>
              <a:cs typeface="Palatin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3281852"/>
            <a:ext cx="5724862" cy="71956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Erica Frankenberg</a:t>
            </a:r>
          </a:p>
          <a:p>
            <a:r>
              <a:rPr lang="en-US" sz="2400" dirty="0" smtClean="0">
                <a:latin typeface="Palatino"/>
                <a:cs typeface="Palatino"/>
              </a:rPr>
              <a:t>Pennsylvania State University</a:t>
            </a:r>
          </a:p>
          <a:p>
            <a:r>
              <a:rPr lang="en-US" sz="2400" dirty="0" err="1" smtClean="0">
                <a:latin typeface="Palatino"/>
                <a:cs typeface="Palatino"/>
              </a:rPr>
              <a:t>frankenberg@psu.edu</a:t>
            </a:r>
            <a:endParaRPr lang="en-US" sz="2400" dirty="0">
              <a:latin typeface="Palatino"/>
              <a:cs typeface="Palati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dirty="0">
                <a:latin typeface="Palatino" charset="0"/>
                <a:ea typeface="Palatino" charset="0"/>
                <a:cs typeface="Palatino" charset="0"/>
              </a:rPr>
              <a:t>Multiracial nature of students in largest metropolitan areas </a:t>
            </a: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600199"/>
          <a:ext cx="4509030" cy="477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66230" y="2083262"/>
            <a:ext cx="3720570" cy="4042901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More than one-third of black &amp; Latino suburban students in 90-100% non-white schools</a:t>
            </a:r>
          </a:p>
          <a:p>
            <a:r>
              <a:rPr lang="en-US" dirty="0" smtClean="0">
                <a:latin typeface="Palatino"/>
                <a:cs typeface="Palatino"/>
              </a:rPr>
              <a:t>Thirty percent of all Latino students in suburban schools of largest metro areas</a:t>
            </a:r>
            <a:endParaRPr lang="en-US" dirty="0">
              <a:latin typeface="Palatino"/>
              <a:cs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Why Diversity Matters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Palatino"/>
                <a:cs typeface="Palatino"/>
              </a:rPr>
              <a:t>Benefits of Diversity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Social and academic benefits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Improve career-readiness and college access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Helps the social and economic success of communities</a:t>
            </a:r>
          </a:p>
          <a:p>
            <a:r>
              <a:rPr lang="en-US" dirty="0" smtClean="0">
                <a:latin typeface="Palatino"/>
                <a:cs typeface="Palatino"/>
              </a:rPr>
              <a:t>Harms of Racial Isolation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Qualified, experienced teacher mobility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Educational achievement, attainment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Overlap with poverty concentration</a:t>
            </a:r>
          </a:p>
          <a:p>
            <a:r>
              <a:rPr lang="en-US" dirty="0" smtClean="0">
                <a:latin typeface="Palatino"/>
                <a:cs typeface="Palatino"/>
              </a:rPr>
              <a:t>Supreme Court cases and some </a:t>
            </a:r>
            <a:r>
              <a:rPr lang="en-US" smtClean="0">
                <a:latin typeface="Palatino"/>
                <a:cs typeface="Palatino"/>
              </a:rPr>
              <a:t>federal policies </a:t>
            </a:r>
            <a:r>
              <a:rPr lang="en-US" dirty="0" smtClean="0">
                <a:latin typeface="Palatino"/>
                <a:cs typeface="Palatino"/>
              </a:rPr>
              <a:t>reflect these research findings</a:t>
            </a:r>
            <a:endParaRPr lang="en-US" dirty="0">
              <a:latin typeface="Palatino"/>
              <a:cs typeface="Palati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Palatino"/>
                <a:cs typeface="Palatino"/>
              </a:rPr>
              <a:t>School Choice Could Foster Integration</a:t>
            </a:r>
            <a:endParaRPr lang="en-US" sz="3600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03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Palatino"/>
                <a:cs typeface="Palatino"/>
              </a:rPr>
              <a:t>Some types of school choice produce integration; others, segregation</a:t>
            </a:r>
          </a:p>
          <a:p>
            <a:r>
              <a:rPr lang="en-US" dirty="0" smtClean="0">
                <a:latin typeface="Palatino"/>
                <a:cs typeface="Palatino"/>
              </a:rPr>
              <a:t>NCLB transfer provision: 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expand to </a:t>
            </a:r>
            <a:r>
              <a:rPr lang="en-US" dirty="0" err="1" smtClean="0">
                <a:latin typeface="Palatino"/>
                <a:cs typeface="Palatino"/>
              </a:rPr>
              <a:t>interdistrict</a:t>
            </a:r>
            <a:r>
              <a:rPr lang="en-US" dirty="0" smtClean="0">
                <a:latin typeface="Palatino"/>
                <a:cs typeface="Palatino"/>
              </a:rPr>
              <a:t> options 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provide transportation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Require outreach to underserved communities</a:t>
            </a:r>
          </a:p>
          <a:p>
            <a:r>
              <a:rPr lang="en-US" dirty="0" smtClean="0">
                <a:latin typeface="Palatino"/>
                <a:cs typeface="Palatino"/>
              </a:rPr>
              <a:t>Give priority to </a:t>
            </a:r>
            <a:r>
              <a:rPr lang="en-US" dirty="0" err="1" smtClean="0">
                <a:latin typeface="Palatino"/>
                <a:cs typeface="Palatino"/>
              </a:rPr>
              <a:t>interdistrict</a:t>
            </a:r>
            <a:r>
              <a:rPr lang="en-US" dirty="0" smtClean="0">
                <a:latin typeface="Palatino"/>
                <a:cs typeface="Palatino"/>
              </a:rPr>
              <a:t> magnet and charter options to improve integration and academic opportunity</a:t>
            </a:r>
          </a:p>
          <a:p>
            <a:r>
              <a:rPr lang="en-US" dirty="0" smtClean="0">
                <a:latin typeface="Palatino"/>
                <a:cs typeface="Palatino"/>
              </a:rPr>
              <a:t>Expand funding and allow for a range of educational uses (family engagement, staff development)</a:t>
            </a:r>
            <a:endParaRPr lang="en-US" dirty="0">
              <a:latin typeface="Palatino"/>
              <a:cs typeface="Palati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Palatino"/>
                <a:cs typeface="Palatino"/>
              </a:rPr>
              <a:t>Annual Federal Appropriations for Magnet School and Charter School Programs</a:t>
            </a:r>
            <a:r>
              <a:rPr lang="en-US" sz="3200" dirty="0" smtClean="0">
                <a:latin typeface="Palatino"/>
                <a:cs typeface="Palatino"/>
              </a:rPr>
              <a:t> </a:t>
            </a:r>
            <a:endParaRPr lang="en-US" sz="3200" dirty="0">
              <a:latin typeface="Palatino"/>
              <a:cs typeface="Palatino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Magnet schools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093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Many magnet schools have explicit requirements to promote diversity</a:t>
            </a:r>
          </a:p>
          <a:p>
            <a:pPr lvl="1"/>
            <a:r>
              <a:rPr lang="en-US" dirty="0">
                <a:latin typeface="Palatino"/>
                <a:cs typeface="Palatino"/>
              </a:rPr>
              <a:t>MSAP</a:t>
            </a:r>
            <a:r>
              <a:rPr lang="en-US" dirty="0" smtClean="0">
                <a:latin typeface="Palatino"/>
                <a:cs typeface="Palatino"/>
              </a:rPr>
              <a:t> recipients promote </a:t>
            </a:r>
            <a:r>
              <a:rPr lang="en-US" dirty="0">
                <a:latin typeface="Palatino"/>
                <a:cs typeface="Palatino"/>
              </a:rPr>
              <a:t>racial integration, </a:t>
            </a:r>
            <a:r>
              <a:rPr lang="en-US" dirty="0" smtClean="0">
                <a:latin typeface="Palatino"/>
                <a:cs typeface="Palatino"/>
              </a:rPr>
              <a:t>prevent </a:t>
            </a:r>
            <a:r>
              <a:rPr lang="en-US" dirty="0" err="1">
                <a:latin typeface="Palatino"/>
                <a:cs typeface="Palatino"/>
              </a:rPr>
              <a:t>resegregation</a:t>
            </a:r>
            <a:r>
              <a:rPr lang="en-US" dirty="0">
                <a:latin typeface="Palatino"/>
                <a:cs typeface="Palatino"/>
              </a:rPr>
              <a:t>, and </a:t>
            </a:r>
            <a:r>
              <a:rPr lang="en-US" dirty="0" smtClean="0">
                <a:latin typeface="Palatino"/>
                <a:cs typeface="Palatino"/>
              </a:rPr>
              <a:t>improve </a:t>
            </a:r>
            <a:r>
              <a:rPr lang="en-US" dirty="0">
                <a:latin typeface="Palatino"/>
                <a:cs typeface="Palatino"/>
              </a:rPr>
              <a:t>academic</a:t>
            </a:r>
            <a:r>
              <a:rPr lang="en-US" dirty="0" smtClean="0">
                <a:latin typeface="Palatino"/>
                <a:cs typeface="Palatino"/>
              </a:rPr>
              <a:t> outcomes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Current MSAP funding cycle prioritized funding districts whose magnet schools would reduce isolation</a:t>
            </a:r>
          </a:p>
          <a:p>
            <a:r>
              <a:rPr lang="en-US" dirty="0" smtClean="0">
                <a:latin typeface="Palatino"/>
                <a:cs typeface="Palatino"/>
              </a:rPr>
              <a:t>Expand support for magnet schools</a:t>
            </a:r>
          </a:p>
          <a:p>
            <a:r>
              <a:rPr lang="en-US" dirty="0" smtClean="0">
                <a:latin typeface="Palatino"/>
                <a:cs typeface="Palatino"/>
              </a:rPr>
              <a:t>Include as option for conversion of low-performing schools</a:t>
            </a:r>
            <a:endParaRPr lang="en-US" dirty="0">
              <a:latin typeface="Palatino"/>
              <a:cs typeface="Palati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Charter Schools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355881" y="1600200"/>
          <a:ext cx="8330919" cy="4509712"/>
        </p:xfrm>
        <a:graphic>
          <a:graphicData uri="http://schemas.openxmlformats.org/presentationml/2006/ole">
            <p:oleObj spid="_x0000_s23554" name="Document" r:id="rId3" imgW="6146800" imgH="33274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Charter Schools 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Palatino"/>
                <a:cs typeface="Palatino"/>
              </a:rPr>
              <a:t>FY 2011 Charter School Program for </a:t>
            </a:r>
            <a:r>
              <a:rPr lang="en-US" dirty="0" err="1" smtClean="0">
                <a:latin typeface="Palatino"/>
                <a:cs typeface="Palatino"/>
              </a:rPr>
              <a:t>SEAs</a:t>
            </a:r>
            <a:r>
              <a:rPr lang="en-US" dirty="0" smtClean="0">
                <a:latin typeface="Palatino"/>
                <a:cs typeface="Palatino"/>
              </a:rPr>
              <a:t> included competitive preference for promoting diversity or avoiding isolation</a:t>
            </a:r>
          </a:p>
          <a:p>
            <a:r>
              <a:rPr lang="en-US" dirty="0" smtClean="0">
                <a:latin typeface="Palatino"/>
                <a:cs typeface="Palatino"/>
              </a:rPr>
              <a:t>Provide incentives for conditions that might improve racial isolation in charters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Transportation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Outreach to diverse groups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Serve more than one district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Location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Adopt magnet school diversity goals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Charter Schools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Stronger state accountability for charter school attrition</a:t>
            </a:r>
          </a:p>
          <a:p>
            <a:r>
              <a:rPr lang="en-US" dirty="0" smtClean="0">
                <a:latin typeface="Palatino"/>
                <a:cs typeface="Palatino"/>
              </a:rPr>
              <a:t>Wider set of evaluative measures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Enrollment, attrition, discipline, achievement of subgroups</a:t>
            </a:r>
          </a:p>
          <a:p>
            <a:r>
              <a:rPr lang="en-US" dirty="0" smtClean="0">
                <a:latin typeface="Palatino"/>
                <a:cs typeface="Palatino"/>
              </a:rPr>
              <a:t>Require same data reporting requirements for all public schools to be able to distinguish truly effective charter schools</a:t>
            </a:r>
            <a:endParaRPr lang="en-US" dirty="0">
              <a:latin typeface="Palatino"/>
              <a:cs typeface="Palatino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93</TotalTime>
  <Words>336</Words>
  <Application>Microsoft Macintosh PowerPoint</Application>
  <PresentationFormat>On-screen Show (4:3)</PresentationFormat>
  <Paragraphs>51</Paragraphs>
  <Slides>10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Venture</vt:lpstr>
      <vt:lpstr>???</vt:lpstr>
      <vt:lpstr>Federal Education Policy Should Promote Diversity</vt:lpstr>
      <vt:lpstr>Multiracial nature of students in largest metropolitan areas </vt:lpstr>
      <vt:lpstr>Why Diversity Matters</vt:lpstr>
      <vt:lpstr>School Choice Could Foster Integration</vt:lpstr>
      <vt:lpstr>Annual Federal Appropriations for Magnet School and Charter School Programs </vt:lpstr>
      <vt:lpstr>Magnet schools</vt:lpstr>
      <vt:lpstr>Charter Schools</vt:lpstr>
      <vt:lpstr>Charter Schools </vt:lpstr>
      <vt:lpstr>Charter Schools</vt:lpstr>
      <vt:lpstr>Federal Education Policy Should Promote Diversity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Education Policy Should Promote Diversity</dc:title>
  <dc:creator>Erica Frankenberg</dc:creator>
  <cp:lastModifiedBy>Erica Frankenberg</cp:lastModifiedBy>
  <cp:revision>4</cp:revision>
  <dcterms:created xsi:type="dcterms:W3CDTF">2011-04-21T10:14:58Z</dcterms:created>
  <dcterms:modified xsi:type="dcterms:W3CDTF">2011-04-21T11:48:47Z</dcterms:modified>
</cp:coreProperties>
</file>