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2" r:id="rId2"/>
    <p:sldId id="31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16" autoAdjust="0"/>
    <p:restoredTop sz="90341" autoAdjust="0"/>
  </p:normalViewPr>
  <p:slideViewPr>
    <p:cSldViewPr snapToGrid="0">
      <p:cViewPr varScale="1">
        <p:scale>
          <a:sx n="80" d="100"/>
          <a:sy n="80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2D79B-3EF4-42B7-8F0E-7704590D3B84}" type="datetimeFigureOut">
              <a:rPr lang="en-US" smtClean="0"/>
              <a:t>9/22/18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7252A-ABDB-49B5-8422-462532E00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7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D84184-A547-D34A-A0A7-D7A0EB4055C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328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07273-3A86-499C-9DCB-DE5E5E792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DCEDE-47B6-4732-AC9D-1529B88F1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4BF39-C23E-4417-8DC4-63ED5DAA6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FDC9D-14C1-48C7-9A5C-C728CF9A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305B3-A0BF-4572-BE6A-1C3F803C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9AAC-4EE8-4C83-A7C0-7BDDF514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5CA4E-B2FB-491F-8D08-901E871B5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CD921-24B6-4847-B5C8-DB425303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986B9-C804-45C4-8442-DEE6E0EB4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DB31B-C724-4153-8A33-935E24F9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4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4FB32A-A180-46A3-8231-442220E1F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016A2-3E90-4458-A9BB-E52B0CDEF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3ED33-E75C-48C9-93B0-92D5901F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08832-4ED1-4DFE-ACA0-F94B198D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11743-5488-4B83-B8BC-BA78B6A0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4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714"/>
          </a:xfrm>
          <a:prstGeom prst="rect">
            <a:avLst/>
          </a:prstGeom>
        </p:spPr>
      </p:pic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10708640" y="186111"/>
            <a:ext cx="11405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Fira Sans Medium" charset="0"/>
                <a:ea typeface="Fira Sans Medium" charset="0"/>
                <a:cs typeface="Fira Sans Medium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i="0" dirty="0">
                <a:solidFill>
                  <a:srgbClr val="878787"/>
                </a:solidFill>
                <a:latin typeface="Barlow Semi Condensed Light" charset="0"/>
                <a:ea typeface="Barlow Semi Condensed Light" charset="0"/>
                <a:cs typeface="Barlow Semi Condensed Light" charset="0"/>
              </a:rPr>
              <a:t>Page </a:t>
            </a:r>
            <a:fld id="{DF91307B-E07B-E64F-B3C8-22A433D0BDF8}" type="slidenum">
              <a:rPr lang="en-US" b="0" i="0" smtClean="0">
                <a:solidFill>
                  <a:srgbClr val="878787"/>
                </a:solidFill>
                <a:latin typeface="Barlow Semi Condensed Light" charset="0"/>
                <a:ea typeface="Barlow Semi Condensed Light" charset="0"/>
                <a:cs typeface="Barlow Semi Condensed Light" charset="0"/>
              </a:rPr>
              <a:t>‹#›</a:t>
            </a:fld>
            <a:r>
              <a:rPr lang="en-US" b="0" i="0" dirty="0">
                <a:solidFill>
                  <a:srgbClr val="878787"/>
                </a:solidFill>
                <a:latin typeface="Barlow Semi Condensed Light" charset="0"/>
                <a:ea typeface="Barlow Semi Condensed Light" charset="0"/>
                <a:cs typeface="Barlow Semi Condensed Light" charset="0"/>
              </a:rPr>
              <a:t> 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1714"/>
            <a:ext cx="121920" cy="6858000"/>
          </a:xfrm>
          <a:prstGeom prst="rect">
            <a:avLst/>
          </a:prstGeom>
          <a:solidFill>
            <a:srgbClr val="85B4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24933" y="6135800"/>
            <a:ext cx="3264535" cy="294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rgbClr val="878787"/>
                </a:solidFill>
                <a:latin typeface="Barlow Semi Condensed Light" charset="0"/>
                <a:ea typeface="Barlow Semi Condensed Light" charset="0"/>
                <a:cs typeface="Barlow Semi Condensed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March 19, 2018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470297" y="2440114"/>
            <a:ext cx="6982823" cy="344424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2000" b="0" i="0" smtClean="0">
                <a:effectLst/>
                <a:latin typeface="Barlow" charset="0"/>
                <a:ea typeface="Barlow" charset="0"/>
                <a:cs typeface="Barlow" charset="0"/>
              </a:defRPr>
            </a:lvl1pPr>
            <a:lvl2pPr marL="457200" indent="0">
              <a:buNone/>
              <a:defRPr sz="1400" b="0" i="0">
                <a:latin typeface="Barlow" charset="0"/>
                <a:ea typeface="Barlow" charset="0"/>
                <a:cs typeface="Barlow" charset="0"/>
              </a:defRPr>
            </a:lvl2pPr>
            <a:lvl3pPr marL="914400" indent="0">
              <a:buNone/>
              <a:defRPr sz="1400" b="0" i="0">
                <a:latin typeface="Barlow" charset="0"/>
                <a:ea typeface="Barlow" charset="0"/>
                <a:cs typeface="Barlow" charset="0"/>
              </a:defRPr>
            </a:lvl3pPr>
            <a:lvl4pPr marL="1371600" indent="0">
              <a:buNone/>
              <a:defRPr sz="1400" b="0" i="0">
                <a:latin typeface="Barlow" charset="0"/>
                <a:ea typeface="Barlow" charset="0"/>
                <a:cs typeface="Barlow" charset="0"/>
              </a:defRPr>
            </a:lvl4pPr>
            <a:lvl5pPr marL="1828800" indent="0">
              <a:buNone/>
              <a:defRPr sz="1400" b="0" i="0">
                <a:latin typeface="Barlow" charset="0"/>
                <a:ea typeface="Barlow" charset="0"/>
                <a:cs typeface="Barlow" charset="0"/>
              </a:defRPr>
            </a:lvl5pPr>
          </a:lstStyle>
          <a:p>
            <a:r>
              <a:rPr lang="en-US" dirty="0"/>
              <a:t>Placeholder text. Click to add text in this box. 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470297" y="927842"/>
            <a:ext cx="6884126" cy="79143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4800" b="1" i="0" smtClean="0">
                <a:solidFill>
                  <a:srgbClr val="C00000"/>
                </a:solidFill>
                <a:effectLst/>
                <a:latin typeface="Barlow" charset="0"/>
                <a:ea typeface="Barlow" charset="0"/>
                <a:cs typeface="Barlow" charset="0"/>
              </a:defRPr>
            </a:lvl1pPr>
          </a:lstStyle>
          <a:p>
            <a:pPr lvl="0"/>
            <a:r>
              <a:rPr lang="en-US" dirty="0"/>
              <a:t>Slide Title Page 2</a:t>
            </a:r>
          </a:p>
          <a:p>
            <a:pPr lvl="0"/>
            <a:endParaRPr lang="en-US" dirty="0"/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70297" y="1719277"/>
            <a:ext cx="6738938" cy="4676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 i="0" baseline="0">
                <a:solidFill>
                  <a:srgbClr val="878787"/>
                </a:solidFill>
                <a:latin typeface="Barlow" charset="0"/>
                <a:ea typeface="Barlow" charset="0"/>
                <a:cs typeface="Barlow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SUBHEAD GOES HERE 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1470297" y="6044677"/>
            <a:ext cx="6982823" cy="0"/>
          </a:xfrm>
          <a:prstGeom prst="line">
            <a:avLst/>
          </a:prstGeom>
          <a:ln>
            <a:solidFill>
              <a:srgbClr val="87878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297" y="6135800"/>
            <a:ext cx="1226457" cy="31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10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A04C-B08D-4A4E-9AFE-CBC15BAF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14BFF-6E78-407C-BC26-93EDF62A4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393FA-1D71-4FA9-8D5D-AEBAEB62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0D6C8-0D43-4EAD-9841-2AE5A859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3A512-46F9-4993-999A-F471D0F0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0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2ED3-5067-42D3-B729-BB63BA25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35537-7091-472A-9B94-8F78C204A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2C45A-FEB2-4B69-8949-78D4A281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01D2-0667-43DC-A953-321A59CF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9C649-C847-43FB-BD65-D33B13F0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8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43A4-D60D-4C3A-8215-376A0DEBC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BA88-C5C0-4AAF-A2EF-C8706A5D6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E0B91-C84F-4C65-8F47-250D621E8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50D20-A01D-4053-A3E0-6618ED73F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205B0-A58E-4839-938B-0007BAB78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EE83C-F70C-4A16-A948-3A3FB6F2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4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AF87B-C3F4-4B36-9CC4-E012B693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DB1CF-7FE8-4866-AE00-CAD6CB707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DFBA6-3609-4603-B94D-796C70CC0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5899E6-8DD9-43F9-9EE8-8CFFC8EDD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589E3-B2DD-4D83-A7F2-4B219995D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8CA89-C1A6-457F-81B2-A85022F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BA926-C34A-4B1A-BAE7-0A1E7004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4E1A-7A8B-41FD-A691-53AE5BCD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8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9AF0-A69E-4D05-B297-44A8CEC3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57CC7-2BD7-417A-AABF-26AB099A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90EA0-225A-4656-8C11-82C14259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704D1-7C5A-4C6A-9676-9320CA722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2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33F91-1DC1-484A-A34B-0D0242E03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405A1B-7001-4B6E-B783-42D77B224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792B5-A041-436A-B630-F8910226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2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20E0D-AE23-43FF-B790-F9B64525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76A39-2302-41D8-95A7-0B8DB54A1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B129C-C511-4FC9-A628-809FAAAB8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5D091-2060-4BA9-864D-A61CF2D7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BDE58-22AA-4E1C-9530-74B7C1BA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8CB7B-5AEA-4F0D-8B13-84559987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5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5352-0C7D-41AD-8445-960C3F05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EE083-4801-4845-AC55-9D02A8C6F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05404-2EAD-4F00-91CF-EEC17A7D9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1FFFA-1DBD-4077-9914-2F4DCE4CF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D3A38-95B7-4780-93AA-BD8CD2DE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C2AA8-7D4E-48BF-B045-1DF87B610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6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E1736A-0270-4B01-ADF2-ABA4BB50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8E5DF-573E-4863-BA7B-72ED6C66E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56BED-319E-4E3F-84DA-6AD2C26E8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A2B2-1FFB-4E01-8535-3C0276B91728}" type="datetimeFigureOut">
              <a:rPr lang="en-US" smtClean="0"/>
              <a:t>9/22/18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EE305-54B7-43E3-90E4-3586BCBEE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59EED-DF5A-417B-95D9-12034951F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412D-09AD-4527-A6F6-BE241A667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2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4" y="1074820"/>
            <a:ext cx="9492916" cy="2855495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In Consideration of Reinstating Pell for Incarcerated Students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53" y="4679798"/>
            <a:ext cx="4616116" cy="1549032"/>
          </a:xfrm>
        </p:spPr>
      </p:pic>
      <p:sp>
        <p:nvSpPr>
          <p:cNvPr id="8" name="TextBox 7"/>
          <p:cNvSpPr txBox="1"/>
          <p:nvPr/>
        </p:nvSpPr>
        <p:spPr>
          <a:xfrm>
            <a:off x="1299410" y="4751502"/>
            <a:ext cx="42832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UCLA Civil Rights Paper Series, September 2018</a:t>
            </a:r>
          </a:p>
          <a:p>
            <a:endParaRPr lang="en-US" dirty="0"/>
          </a:p>
          <a:p>
            <a:r>
              <a:rPr lang="en-US" dirty="0"/>
              <a:t>Original Paper Written By:</a:t>
            </a:r>
          </a:p>
          <a:p>
            <a:r>
              <a:rPr lang="en-US" dirty="0"/>
              <a:t>Erin Corbett and Julie Ajinkya</a:t>
            </a:r>
          </a:p>
        </p:txBody>
      </p:sp>
    </p:spTree>
    <p:extLst>
      <p:ext uri="{BB962C8B-B14F-4D97-AF65-F5344CB8AC3E}">
        <p14:creationId xmlns:p14="http://schemas.microsoft.com/office/powerpoint/2010/main" val="53139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824933" y="6135800"/>
            <a:ext cx="3264535" cy="2949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September 25,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97703" y="440685"/>
            <a:ext cx="6884126" cy="791435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Georgia" charset="0"/>
                <a:ea typeface="Georgia" charset="0"/>
                <a:cs typeface="Georgia" charset="0"/>
              </a:rPr>
              <a:t>A Student’s Perspective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397703" y="1241986"/>
            <a:ext cx="8178200" cy="4613381"/>
          </a:xfrm>
        </p:spPr>
        <p:txBody>
          <a:bodyPr>
            <a:normAutofit/>
          </a:bodyPr>
          <a:lstStyle/>
          <a:p>
            <a:pPr algn="ctr"/>
            <a:endParaRPr lang="en-US" sz="1800" dirty="0"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F0502020204030204" pitchFamily="34" charset="0"/>
              <a:cs typeface="Times New Roman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F0502020204030204" pitchFamily="34" charset="0"/>
                <a:cs typeface="Times New Roman" panose="020F0502020204030204" pitchFamily="34" charset="0"/>
              </a:rPr>
              <a:t>Education provides hope, confidence, and an overwhelming affirmation that we - the throwaway deviants - are capable of learning. Beyond the prospect of a better life upon release is the reconfiguration of character; these are benefits with impact that extend past the individual and into his community. There is humility in the recognition of the vast expanse of knowledge; it is humbling to admit that you do not know everything. The psychological effects of broadening your horizon are substantial; it is almost miraculous.”</a:t>
            </a:r>
          </a:p>
        </p:txBody>
      </p:sp>
    </p:spTree>
    <p:extLst>
      <p:ext uri="{BB962C8B-B14F-4D97-AF65-F5344CB8AC3E}">
        <p14:creationId xmlns:p14="http://schemas.microsoft.com/office/powerpoint/2010/main" val="167881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551</Words>
  <Application>Microsoft Office PowerPoint</Application>
  <PresentationFormat>Widescreen</PresentationFormat>
  <Paragraphs>66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 Consideration of Reinstating Pell for Incarcerated Students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Haley Glover</dc:creator>
  <cp:lastModifiedBy>Corbett, Erin</cp:lastModifiedBy>
  <cp:revision>31</cp:revision>
  <dcterms:created xsi:type="dcterms:W3CDTF">2018-08-02T14:24:28Z</dcterms:created>
  <dcterms:modified xsi:type="dcterms:W3CDTF">2018-09-22T17:22:54Z</dcterms:modified>
</cp:coreProperties>
</file>