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2C62-1905-4FBB-8EFE-3A101459CA5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EC11-F3F0-44CE-901C-81C1636D0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5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2C62-1905-4FBB-8EFE-3A101459CA5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EC11-F3F0-44CE-901C-81C1636D0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41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2C62-1905-4FBB-8EFE-3A101459CA5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EC11-F3F0-44CE-901C-81C1636D0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2C62-1905-4FBB-8EFE-3A101459CA5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EC11-F3F0-44CE-901C-81C1636D0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3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2C62-1905-4FBB-8EFE-3A101459CA5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EC11-F3F0-44CE-901C-81C1636D0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9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2C62-1905-4FBB-8EFE-3A101459CA5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EC11-F3F0-44CE-901C-81C1636D0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2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2C62-1905-4FBB-8EFE-3A101459CA5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EC11-F3F0-44CE-901C-81C1636D0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6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2C62-1905-4FBB-8EFE-3A101459CA5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EC11-F3F0-44CE-901C-81C1636D0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1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2C62-1905-4FBB-8EFE-3A101459CA5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EC11-F3F0-44CE-901C-81C1636D0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1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2C62-1905-4FBB-8EFE-3A101459CA5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EC11-F3F0-44CE-901C-81C1636D0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9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2C62-1905-4FBB-8EFE-3A101459CA5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EC11-F3F0-44CE-901C-81C1636D0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3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F2C62-1905-4FBB-8EFE-3A101459CA5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7EC11-F3F0-44CE-901C-81C1636D0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5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Minority Serving Institutions under Trump’s Presidency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Andrés Castro Samayoa, Ph.D. (Boston College)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@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andrescastrosam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ndres.castrosamayoa@bc.edu</a:t>
            </a: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September 25, 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710" y="5766486"/>
            <a:ext cx="780509" cy="7805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9" y="5708680"/>
            <a:ext cx="3138616" cy="105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061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99" y="444500"/>
            <a:ext cx="10730349" cy="605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848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99" y="444500"/>
            <a:ext cx="10730349" cy="6051550"/>
          </a:xfrm>
          <a:prstGeom prst="rect">
            <a:avLst/>
          </a:prstGeom>
          <a:effectLst/>
        </p:spPr>
      </p:pic>
      <p:sp>
        <p:nvSpPr>
          <p:cNvPr id="2" name="Rectangle 1"/>
          <p:cNvSpPr/>
          <p:nvPr/>
        </p:nvSpPr>
        <p:spPr>
          <a:xfrm>
            <a:off x="2065419" y="1659858"/>
            <a:ext cx="7636476" cy="313932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numCol="2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Asian American Native American Pacific Islander Serving Institutions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Historically Black Colleges &amp; Universities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Hispanic Serving Institutions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Tribal Colleges &amp; Universities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Predominantly Black Institutions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Native American Non-Tribal Serving Institutions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Alaska Native Serving Institutions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Native Hawaiian Serving Institutions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710" y="5766486"/>
            <a:ext cx="780509" cy="7805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9" y="5708680"/>
            <a:ext cx="3138616" cy="105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857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99" y="444500"/>
            <a:ext cx="10730349" cy="6051550"/>
          </a:xfrm>
          <a:prstGeom prst="rect">
            <a:avLst/>
          </a:prstGeom>
          <a:effectLst/>
        </p:spPr>
      </p:pic>
      <p:sp>
        <p:nvSpPr>
          <p:cNvPr id="2" name="Rectangle 1"/>
          <p:cNvSpPr/>
          <p:nvPr/>
        </p:nvSpPr>
        <p:spPr>
          <a:xfrm>
            <a:off x="2065419" y="1659858"/>
            <a:ext cx="7636476" cy="30469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num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Account for ~15% of postsecondary institutions in the 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Enroll ~40% of students of color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Note that HSIs alone enroll over 60% of Latinos in college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1" algn="r"/>
            <a:r>
              <a:rPr lang="en-US" sz="1200" dirty="0" smtClean="0">
                <a:solidFill>
                  <a:schemeClr val="bg1"/>
                </a:solidFill>
              </a:rPr>
              <a:t>(Conrad &amp; Gasman, 2015; Castro Samayoa &amp; Gasman, </a:t>
            </a:r>
            <a:r>
              <a:rPr lang="en-US" sz="1200" i="1" dirty="0" smtClean="0">
                <a:solidFill>
                  <a:schemeClr val="bg1"/>
                </a:solidFill>
              </a:rPr>
              <a:t>in press</a:t>
            </a:r>
            <a:r>
              <a:rPr lang="en-US" sz="1200" dirty="0" smtClean="0">
                <a:solidFill>
                  <a:schemeClr val="bg1"/>
                </a:solidFill>
              </a:rPr>
              <a:t>; Dwyer &amp; Garcia, 2018)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9" y="5708680"/>
            <a:ext cx="3138616" cy="10557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710" y="5766486"/>
            <a:ext cx="780509" cy="78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41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935698"/>
              </p:ext>
            </p:extLst>
          </p:nvPr>
        </p:nvGraphicFramePr>
        <p:xfrm>
          <a:off x="731196" y="1422908"/>
          <a:ext cx="10825264" cy="3955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2348">
                  <a:extLst>
                    <a:ext uri="{9D8B030D-6E8A-4147-A177-3AD203B41FA5}">
                      <a16:colId xmlns:a16="http://schemas.microsoft.com/office/drawing/2014/main" val="1520778245"/>
                    </a:ext>
                  </a:extLst>
                </a:gridCol>
                <a:gridCol w="5108675">
                  <a:extLst>
                    <a:ext uri="{9D8B030D-6E8A-4147-A177-3AD203B41FA5}">
                      <a16:colId xmlns:a16="http://schemas.microsoft.com/office/drawing/2014/main" val="178108118"/>
                    </a:ext>
                  </a:extLst>
                </a:gridCol>
                <a:gridCol w="1289071">
                  <a:extLst>
                    <a:ext uri="{9D8B030D-6E8A-4147-A177-3AD203B41FA5}">
                      <a16:colId xmlns:a16="http://schemas.microsoft.com/office/drawing/2014/main" val="3459030453"/>
                    </a:ext>
                  </a:extLst>
                </a:gridCol>
                <a:gridCol w="1098640">
                  <a:extLst>
                    <a:ext uri="{9D8B030D-6E8A-4147-A177-3AD203B41FA5}">
                      <a16:colId xmlns:a16="http://schemas.microsoft.com/office/drawing/2014/main" val="811106233"/>
                    </a:ext>
                  </a:extLst>
                </a:gridCol>
                <a:gridCol w="1186530">
                  <a:extLst>
                    <a:ext uri="{9D8B030D-6E8A-4147-A177-3AD203B41FA5}">
                      <a16:colId xmlns:a16="http://schemas.microsoft.com/office/drawing/2014/main" val="3766846145"/>
                    </a:ext>
                  </a:extLst>
                </a:gridCol>
              </a:tblGrid>
              <a:tr h="15125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Table IV.2. Overview of  Appropriations for Minority Serving Institutions in FY2018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970219231"/>
                  </a:ext>
                </a:extLst>
              </a:tr>
              <a:tr h="422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Authorizing Legislation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Name of Grant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FY 2017         Enacted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FY 2018 Presidential Request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Final Bill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extLst>
                  <a:ext uri="{0D108BD9-81ED-4DB2-BD59-A6C34878D82A}">
                    <a16:rowId xmlns:a16="http://schemas.microsoft.com/office/drawing/2014/main" val="794634839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III-A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Institutions Program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86,534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98,886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766710151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V-A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Hispanic Serving Institutions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107,795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107,590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123,183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926549912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V-B(512)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Promoting Postbaccalaureate Opportunities for Hispanic Americans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  9,671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9,653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11,052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832013503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III-B-323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Historically Black Colleges &amp; Universities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244,694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244,229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279,624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155050499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III-B-326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Historically Black Graduate Institutions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63,281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63,161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72,314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452582539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III-A-318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Predominately Black Institutions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  9,942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9,923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11,361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119648231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III-A-320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Asian American Pacific Islander Serving Institutions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  3,348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3,342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3,826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889065431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III-A-317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Alaska Native &amp; Native Hawaiian Serving Institutions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13,802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13,776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15,772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936210421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PartIII-A-319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Native American-Serving Non-Tribal Institutions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  3,348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3,342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3,826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994865952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III-A-316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Tribally-Controlled Colleges and Universities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27,599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27,547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31,539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1259459381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VII A-4-723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Master's Degree Programs at HBCUs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  7,500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8,571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1786347594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Subtotal, Aid for Institutional development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577,514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482,563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659,954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2828058744"/>
                  </a:ext>
                </a:extLst>
              </a:tr>
              <a:tr h="15125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(HEA = Higher Education Act; amount in thousands)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160029023"/>
                  </a:ext>
                </a:extLst>
              </a:tr>
              <a:tr h="15125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Sources: S. Rep. No. 115-150, at 185 (2017); H. Rep. 115-244, at 125 (2017); 164 Cong. Rec. H2766 (2018).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006917957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9" y="5708680"/>
            <a:ext cx="3138616" cy="10557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710" y="5766486"/>
            <a:ext cx="780509" cy="78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724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576482"/>
              </p:ext>
            </p:extLst>
          </p:nvPr>
        </p:nvGraphicFramePr>
        <p:xfrm>
          <a:off x="731196" y="1422908"/>
          <a:ext cx="10825264" cy="3955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2348">
                  <a:extLst>
                    <a:ext uri="{9D8B030D-6E8A-4147-A177-3AD203B41FA5}">
                      <a16:colId xmlns:a16="http://schemas.microsoft.com/office/drawing/2014/main" val="1520778245"/>
                    </a:ext>
                  </a:extLst>
                </a:gridCol>
                <a:gridCol w="5108675">
                  <a:extLst>
                    <a:ext uri="{9D8B030D-6E8A-4147-A177-3AD203B41FA5}">
                      <a16:colId xmlns:a16="http://schemas.microsoft.com/office/drawing/2014/main" val="178108118"/>
                    </a:ext>
                  </a:extLst>
                </a:gridCol>
                <a:gridCol w="1289071">
                  <a:extLst>
                    <a:ext uri="{9D8B030D-6E8A-4147-A177-3AD203B41FA5}">
                      <a16:colId xmlns:a16="http://schemas.microsoft.com/office/drawing/2014/main" val="3459030453"/>
                    </a:ext>
                  </a:extLst>
                </a:gridCol>
                <a:gridCol w="1098640">
                  <a:extLst>
                    <a:ext uri="{9D8B030D-6E8A-4147-A177-3AD203B41FA5}">
                      <a16:colId xmlns:a16="http://schemas.microsoft.com/office/drawing/2014/main" val="811106233"/>
                    </a:ext>
                  </a:extLst>
                </a:gridCol>
                <a:gridCol w="1186530">
                  <a:extLst>
                    <a:ext uri="{9D8B030D-6E8A-4147-A177-3AD203B41FA5}">
                      <a16:colId xmlns:a16="http://schemas.microsoft.com/office/drawing/2014/main" val="3766846145"/>
                    </a:ext>
                  </a:extLst>
                </a:gridCol>
              </a:tblGrid>
              <a:tr h="15125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Table IV.2. Overview of  Appropriations for Minority Serving Institutions in FY2018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970219231"/>
                  </a:ext>
                </a:extLst>
              </a:tr>
              <a:tr h="422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Authorizing Legislation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Name of Grant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FY 2017         Enacted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FY 2018 Presidential Request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Final Bill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extLst>
                  <a:ext uri="{0D108BD9-81ED-4DB2-BD59-A6C34878D82A}">
                    <a16:rowId xmlns:a16="http://schemas.microsoft.com/office/drawing/2014/main" val="794634839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III-A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Institutions Program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86,534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98,886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766710151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V-A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Hispanic Serving Institutions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107,795 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107,590 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123,183 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926549912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V-B(512)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Promoting </a:t>
                      </a:r>
                      <a:r>
                        <a:rPr lang="en-US" sz="1400" u="none" strike="noStrike" dirty="0" err="1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Postbaccalaureate</a:t>
                      </a:r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Opportunities for Hispanic Americans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  9,671 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9,653 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11,052 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832013503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III-B-323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Historically Black Colleges &amp; Universities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244,694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244,229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279,624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155050499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III-B-326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Historically Black Graduate Institutions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63,281 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63,161 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72,314 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452582539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III-A-318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Predominately Black Institutions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  9,942 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9,923 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11,361 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119648231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III-A-320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Asian American Pacific Islander Serving Institutions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  3,348 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3,342 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3,826 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889065431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III-A-317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Alaska Native &amp; Native Hawaiian Serving Institutions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13,802 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13,776 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15,772 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936210421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PartIII-A-319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Native American-Serving Non-Tribal Institutions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  3,348 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3,342 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3,826 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994865952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III-A-316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Tribally-Controlled Colleges and Universities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27,599 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27,547 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31,539 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1259459381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HEA Part VII A-4-723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Strengthening Master's Degree Programs at HBCUs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   7,500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 8,571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1786347594"/>
                  </a:ext>
                </a:extLst>
              </a:tr>
              <a:tr h="15125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Subtotal, Aid for Institutional development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 577,514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482,563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659,954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2828058744"/>
                  </a:ext>
                </a:extLst>
              </a:tr>
              <a:tr h="15125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(HEA = Higher Education Act; amount in thousands)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160029023"/>
                  </a:ext>
                </a:extLst>
              </a:tr>
              <a:tr h="15125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Sources: S. Rep. No. 115-150, at 185 (2017); H. Rep. 115-244, at 125 (2017); 164 Cong. Rec. H2766 (2018).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7202" marR="7202" marT="7202" marB="0" anchor="b"/>
                </a:tc>
                <a:extLst>
                  <a:ext uri="{0D108BD9-81ED-4DB2-BD59-A6C34878D82A}">
                    <a16:rowId xmlns:a16="http://schemas.microsoft.com/office/drawing/2014/main" val="3006917957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9" y="5708680"/>
            <a:ext cx="3138616" cy="10557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710" y="5766486"/>
            <a:ext cx="780509" cy="78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503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285427"/>
              </p:ext>
            </p:extLst>
          </p:nvPr>
        </p:nvGraphicFramePr>
        <p:xfrm>
          <a:off x="204282" y="1490663"/>
          <a:ext cx="11556459" cy="3874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7820">
                  <a:extLst>
                    <a:ext uri="{9D8B030D-6E8A-4147-A177-3AD203B41FA5}">
                      <a16:colId xmlns:a16="http://schemas.microsoft.com/office/drawing/2014/main" val="1883623603"/>
                    </a:ext>
                  </a:extLst>
                </a:gridCol>
                <a:gridCol w="4651656">
                  <a:extLst>
                    <a:ext uri="{9D8B030D-6E8A-4147-A177-3AD203B41FA5}">
                      <a16:colId xmlns:a16="http://schemas.microsoft.com/office/drawing/2014/main" val="3819552011"/>
                    </a:ext>
                  </a:extLst>
                </a:gridCol>
                <a:gridCol w="2003951">
                  <a:extLst>
                    <a:ext uri="{9D8B030D-6E8A-4147-A177-3AD203B41FA5}">
                      <a16:colId xmlns:a16="http://schemas.microsoft.com/office/drawing/2014/main" val="1430722126"/>
                    </a:ext>
                  </a:extLst>
                </a:gridCol>
                <a:gridCol w="1536708">
                  <a:extLst>
                    <a:ext uri="{9D8B030D-6E8A-4147-A177-3AD203B41FA5}">
                      <a16:colId xmlns:a16="http://schemas.microsoft.com/office/drawing/2014/main" val="274151930"/>
                    </a:ext>
                  </a:extLst>
                </a:gridCol>
                <a:gridCol w="1526324">
                  <a:extLst>
                    <a:ext uri="{9D8B030D-6E8A-4147-A177-3AD203B41FA5}">
                      <a16:colId xmlns:a16="http://schemas.microsoft.com/office/drawing/2014/main" val="130852204"/>
                    </a:ext>
                  </a:extLst>
                </a:gridCol>
              </a:tblGrid>
              <a:tr h="198348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Table IV.3. Overview of Proposed Appropriations for Minority Serving Institutions in FY2019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175428"/>
                  </a:ext>
                </a:extLst>
              </a:tr>
              <a:tr h="7556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Authorizing Legislation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Name of Grant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Presidential Request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U.S. Senate Proposed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U.S. House of Representatives Proposed</a:t>
                      </a:r>
                      <a:endParaRPr lang="en-US" sz="12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extLst>
                  <a:ext uri="{0D108BD9-81ED-4DB2-BD59-A6C34878D82A}">
                    <a16:rowId xmlns:a16="http://schemas.microsoft.com/office/drawing/2014/main" val="282308887"/>
                  </a:ext>
                </a:extLst>
              </a:tr>
              <a:tr h="19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HEA Part III-A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Strengthening Institutions Program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101,067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98,886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extLst>
                  <a:ext uri="{0D108BD9-81ED-4DB2-BD59-A6C34878D82A}">
                    <a16:rowId xmlns:a16="http://schemas.microsoft.com/office/drawing/2014/main" val="2487532128"/>
                  </a:ext>
                </a:extLst>
              </a:tr>
              <a:tr h="19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HEA Part V-A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Strengthening Hispanic Serving Institutions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125,898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123,183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extLst>
                  <a:ext uri="{0D108BD9-81ED-4DB2-BD59-A6C34878D82A}">
                    <a16:rowId xmlns:a16="http://schemas.microsoft.com/office/drawing/2014/main" val="2349052982"/>
                  </a:ext>
                </a:extLst>
              </a:tr>
              <a:tr h="19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HEA Part V-B(512)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Promoting </a:t>
                      </a:r>
                      <a:r>
                        <a:rPr lang="en-US" sz="1200" u="none" strike="noStrike" dirty="0" err="1">
                          <a:effectLst/>
                        </a:rPr>
                        <a:t>Postbaccalaureate</a:t>
                      </a:r>
                      <a:r>
                        <a:rPr lang="en-US" sz="1200" u="none" strike="noStrike" dirty="0">
                          <a:effectLst/>
                        </a:rPr>
                        <a:t> Opportunities for Hispanic Americans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11,296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11,052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extLst>
                  <a:ext uri="{0D108BD9-81ED-4DB2-BD59-A6C34878D82A}">
                    <a16:rowId xmlns:a16="http://schemas.microsoft.com/office/drawing/2014/main" val="47036718"/>
                  </a:ext>
                </a:extLst>
              </a:tr>
              <a:tr h="19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HEA Part III-B-323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Strengthening Historically Black Colleges &amp; Universities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        244,694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285,788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279,624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extLst>
                  <a:ext uri="{0D108BD9-81ED-4DB2-BD59-A6C34878D82A}">
                    <a16:rowId xmlns:a16="http://schemas.microsoft.com/office/drawing/2014/main" val="2017997096"/>
                  </a:ext>
                </a:extLst>
              </a:tr>
              <a:tr h="19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HEA Part III-B-326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Strengthening Historically Black Graduate Institutions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          63,281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73,908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72,314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extLst>
                  <a:ext uri="{0D108BD9-81ED-4DB2-BD59-A6C34878D82A}">
                    <a16:rowId xmlns:a16="http://schemas.microsoft.com/office/drawing/2014/main" val="768740870"/>
                  </a:ext>
                </a:extLst>
              </a:tr>
              <a:tr h="19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HEA Part III-A-318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Strengthening Predominately Black Institutions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11,611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11,361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extLst>
                  <a:ext uri="{0D108BD9-81ED-4DB2-BD59-A6C34878D82A}">
                    <a16:rowId xmlns:a16="http://schemas.microsoft.com/office/drawing/2014/main" val="1586255331"/>
                  </a:ext>
                </a:extLst>
              </a:tr>
              <a:tr h="19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HEA Part III-A-320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Strengthening Asian American Pacific Islander Serving Institutions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3,910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3,826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extLst>
                  <a:ext uri="{0D108BD9-81ED-4DB2-BD59-A6C34878D82A}">
                    <a16:rowId xmlns:a16="http://schemas.microsoft.com/office/drawing/2014/main" val="3990300693"/>
                  </a:ext>
                </a:extLst>
              </a:tr>
              <a:tr h="19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HEA Part III-A-317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Strengthening Alaska Native &amp; Native Hawaiian Serving Institutions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16,120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15,772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extLst>
                  <a:ext uri="{0D108BD9-81ED-4DB2-BD59-A6C34878D82A}">
                    <a16:rowId xmlns:a16="http://schemas.microsoft.com/office/drawing/2014/main" val="339968033"/>
                  </a:ext>
                </a:extLst>
              </a:tr>
              <a:tr h="19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HEA PartIII-A-319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Strengthening Native American-Serving Non-Tribal Institutions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3,910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3,826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extLst>
                  <a:ext uri="{0D108BD9-81ED-4DB2-BD59-A6C34878D82A}">
                    <a16:rowId xmlns:a16="http://schemas.microsoft.com/office/drawing/2014/main" val="230816438"/>
                  </a:ext>
                </a:extLst>
              </a:tr>
              <a:tr h="19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HEA Part III-A-316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Strengthening Tribally-Controlled Colleges and Universities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          27,599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32,234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31,539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extLst>
                  <a:ext uri="{0D108BD9-81ED-4DB2-BD59-A6C34878D82A}">
                    <a16:rowId xmlns:a16="http://schemas.microsoft.com/office/drawing/2014/main" val="1834470653"/>
                  </a:ext>
                </a:extLst>
              </a:tr>
              <a:tr h="1983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HEA Part VII A-4-723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Strengthening Master's Degree Programs at HBCUs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 $                                  7,500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8,760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8,571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extLst>
                  <a:ext uri="{0D108BD9-81ED-4DB2-BD59-A6C34878D82A}">
                    <a16:rowId xmlns:a16="http://schemas.microsoft.com/office/drawing/2014/main" val="3390193751"/>
                  </a:ext>
                </a:extLst>
              </a:tr>
              <a:tr h="198348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Subtotal for Institutional Aid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            343,074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674,502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 $                  659,954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extLst>
                  <a:ext uri="{0D108BD9-81ED-4DB2-BD59-A6C34878D82A}">
                    <a16:rowId xmlns:a16="http://schemas.microsoft.com/office/drawing/2014/main" val="3201423720"/>
                  </a:ext>
                </a:extLst>
              </a:tr>
              <a:tr h="19834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(HEA = Higher Education Act; in Thousands)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5" marR="9445" marT="944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5" marR="9445" marT="944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5" marR="9445" marT="9445" marB="0" anchor="ctr"/>
                </a:tc>
                <a:extLst>
                  <a:ext uri="{0D108BD9-81ED-4DB2-BD59-A6C34878D82A}">
                    <a16:rowId xmlns:a16="http://schemas.microsoft.com/office/drawing/2014/main" val="2828770969"/>
                  </a:ext>
                </a:extLst>
              </a:tr>
              <a:tr h="341914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Sources: S. Rep 115-289, at 202 (2018); H. Rep. 115-862, at 150 (2018);  Presidential FY 2019 Budget Summary and Background Information; Presidential FY 2019 Budget Request for Higher Education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445" marR="9445" marT="944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970021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9" y="5708680"/>
            <a:ext cx="3138616" cy="10557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710" y="5766486"/>
            <a:ext cx="780509" cy="78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373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Reauthorization of HEA…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PROSPER Act</a:t>
            </a:r>
          </a:p>
          <a:p>
            <a:pPr lvl="1"/>
            <a:r>
              <a:rPr lang="en-US" dirty="0" smtClean="0"/>
              <a:t>25% graduation measures</a:t>
            </a:r>
          </a:p>
          <a:p>
            <a:r>
              <a:rPr lang="en-US" dirty="0" smtClean="0"/>
              <a:t>Aim Higher Act</a:t>
            </a:r>
          </a:p>
          <a:p>
            <a:pPr lvl="1"/>
            <a:r>
              <a:rPr lang="en-US" dirty="0" smtClean="0"/>
              <a:t>MSI Innovation Fund</a:t>
            </a:r>
          </a:p>
          <a:p>
            <a:pPr lvl="1"/>
            <a:endParaRPr lang="en-US" dirty="0"/>
          </a:p>
          <a:p>
            <a:r>
              <a:rPr lang="en-US" dirty="0" smtClean="0"/>
              <a:t>Neither resolves eligibility for multiple grants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9" y="5708680"/>
            <a:ext cx="3138616" cy="10557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710" y="5766486"/>
            <a:ext cx="780509" cy="78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109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964</Words>
  <Application>Microsoft Office PowerPoint</Application>
  <PresentationFormat>Widescreen</PresentationFormat>
  <Paragraphs>237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Minority Serving Institutions under Trump’s Presidency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Reauthorization of HEA…</vt:lpstr>
    </vt:vector>
  </TitlesOfParts>
  <Company>Boston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Minority Serving Institutions under Trump’s Presidency</dc:title>
  <dc:creator>Andres Castro Samayoa</dc:creator>
  <cp:lastModifiedBy>Andres Castro Samayoa</cp:lastModifiedBy>
  <cp:revision>4</cp:revision>
  <dcterms:created xsi:type="dcterms:W3CDTF">2018-09-21T14:20:20Z</dcterms:created>
  <dcterms:modified xsi:type="dcterms:W3CDTF">2018-09-21T14:38:50Z</dcterms:modified>
</cp:coreProperties>
</file>