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2" r:id="rId3"/>
    <p:sldId id="274" r:id="rId4"/>
    <p:sldId id="257" r:id="rId5"/>
    <p:sldId id="258" r:id="rId6"/>
    <p:sldId id="290" r:id="rId7"/>
    <p:sldId id="275" r:id="rId8"/>
    <p:sldId id="260" r:id="rId9"/>
    <p:sldId id="267" r:id="rId10"/>
    <p:sldId id="291" r:id="rId11"/>
    <p:sldId id="271" r:id="rId12"/>
    <p:sldId id="292" r:id="rId13"/>
    <p:sldId id="281" r:id="rId14"/>
    <p:sldId id="279" r:id="rId15"/>
    <p:sldId id="276" r:id="rId16"/>
    <p:sldId id="261" r:id="rId17"/>
    <p:sldId id="284" r:id="rId18"/>
    <p:sldId id="286" r:id="rId19"/>
    <p:sldId id="293" r:id="rId20"/>
    <p:sldId id="282" r:id="rId21"/>
    <p:sldId id="287" r:id="rId22"/>
    <p:sldId id="294" r:id="rId23"/>
    <p:sldId id="280" r:id="rId24"/>
    <p:sldId id="278" r:id="rId25"/>
    <p:sldId id="263" r:id="rId26"/>
    <p:sldId id="289" r:id="rId27"/>
  </p:sldIdLst>
  <p:sldSz cx="12192000" cy="6858000"/>
  <p:notesSz cx="7077075" cy="8520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63180" autoAdjust="0"/>
  </p:normalViewPr>
  <p:slideViewPr>
    <p:cSldViewPr snapToGrid="0">
      <p:cViewPr varScale="1">
        <p:scale>
          <a:sx n="41" d="100"/>
          <a:sy n="41" d="100"/>
        </p:scale>
        <p:origin x="1647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6398038158196591E-2"/>
                  <c:y val="-0.3394222245398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483239437231071"/>
                  <c:y val="2.6998389845843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39956233386768"/>
                      <c:h val="9.853850879787795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8.9306195005838113E-3"/>
                  <c:y val="-4.7234078056719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1090063349411167"/>
                  <c:y val="1.011536843898569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22730410740735912"/>
                  <c:y val="1.2332378677695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White</c:v>
                </c:pt>
                <c:pt idx="1">
                  <c:v>Black</c:v>
                </c:pt>
                <c:pt idx="2">
                  <c:v>Asian</c:v>
                </c:pt>
                <c:pt idx="3">
                  <c:v>Latino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97.6</c:v>
                </c:pt>
                <c:pt idx="1">
                  <c:v>0.7</c:v>
                </c:pt>
                <c:pt idx="2">
                  <c:v>0.8</c:v>
                </c:pt>
                <c:pt idx="3">
                  <c:v>0.4</c:v>
                </c:pt>
                <c:pt idx="4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Trebuchet MS" panose="020B0603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8068910417619519E-2"/>
                  <c:y val="-0.211828185998808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6006059918922041"/>
                  <c:y val="2.6315812908867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90576224514978"/>
                      <c:h val="7.040362697899579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8393460727496871E-2"/>
                  <c:y val="-3.582741571512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9234344590341887"/>
                  <c:y val="-5.2944426930550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22730410740735912"/>
                  <c:y val="1.2332378677695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White</c:v>
                </c:pt>
                <c:pt idx="1">
                  <c:v>Black</c:v>
                </c:pt>
                <c:pt idx="2">
                  <c:v>Asian</c:v>
                </c:pt>
                <c:pt idx="3">
                  <c:v>Latino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92.5</c:v>
                </c:pt>
                <c:pt idx="1">
                  <c:v>1.8</c:v>
                </c:pt>
                <c:pt idx="2">
                  <c:v>1.1000000000000001</c:v>
                </c:pt>
                <c:pt idx="3">
                  <c:v>1.5</c:v>
                </c:pt>
                <c:pt idx="4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123854730694894"/>
          <c:y val="0.21447636141070603"/>
          <c:w val="0.24172743697078866"/>
          <c:h val="0.649828583008006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Trebuchet MS" panose="020B0603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Student</c:v>
                </c:pt>
                <c:pt idx="1">
                  <c:v>Black Student</c:v>
                </c:pt>
                <c:pt idx="2">
                  <c:v>Latino Student</c:v>
                </c:pt>
                <c:pt idx="3">
                  <c:v>Asian Student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93.3</c:v>
                </c:pt>
                <c:pt idx="1">
                  <c:v>77.099999999999994</c:v>
                </c:pt>
                <c:pt idx="2">
                  <c:v>87.6</c:v>
                </c:pt>
                <c:pt idx="3">
                  <c:v>83.6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914131548505885E-2"/>
                  <c:y val="0.143967298709215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341644184157119"/>
                  <c:y val="6.04629854952226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654610023461229E-2"/>
                      <c:h val="7.8486788606445007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7.0914131548505913E-2"/>
                  <c:y val="9.81595218471921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2391509289099792E-2"/>
                  <c:y val="8.83435696624729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Student</c:v>
                </c:pt>
                <c:pt idx="1">
                  <c:v>Black Student</c:v>
                </c:pt>
                <c:pt idx="2">
                  <c:v>Latino Student</c:v>
                </c:pt>
                <c:pt idx="3">
                  <c:v>Asian Student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1.5</c:v>
                </c:pt>
                <c:pt idx="1">
                  <c:v>13.7</c:v>
                </c:pt>
                <c:pt idx="2">
                  <c:v>3.8</c:v>
                </c:pt>
                <c:pt idx="3">
                  <c:v>7.9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3074797657414013E-2"/>
                  <c:y val="6.54396812314614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784857506335276"/>
                  <c:y val="4.20133226756546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341644184157102"/>
                  <c:y val="4.25357928004499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1597419916820147E-2"/>
                  <c:y val="3.92638087388768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Student</c:v>
                </c:pt>
                <c:pt idx="1">
                  <c:v>Black Student</c:v>
                </c:pt>
                <c:pt idx="2">
                  <c:v>Latino Student</c:v>
                </c:pt>
                <c:pt idx="3">
                  <c:v>Asian Student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</c:v>
                </c:pt>
                <c:pt idx="1">
                  <c:v>4.9000000000000004</c:v>
                </c:pt>
                <c:pt idx="2">
                  <c:v>2</c:v>
                </c:pt>
                <c:pt idx="3">
                  <c:v>4.5999999999999996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Latino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0193906410097721"/>
                  <c:y val="6.54396812314614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000924117226084"/>
                  <c:y val="3.271996833872712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784857506335276"/>
                  <c:y val="-3.27198406157307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4552175398007782E-2"/>
                  <c:y val="1.30879362462922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Student</c:v>
                </c:pt>
                <c:pt idx="1">
                  <c:v>Black Student</c:v>
                </c:pt>
                <c:pt idx="2">
                  <c:v>Latino Student</c:v>
                </c:pt>
                <c:pt idx="3">
                  <c:v>Asian Student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1.4</c:v>
                </c:pt>
                <c:pt idx="1">
                  <c:v>3.1</c:v>
                </c:pt>
                <c:pt idx="2">
                  <c:v>2.8</c:v>
                </c:pt>
                <c:pt idx="3">
                  <c:v>2.6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2391509289099792E-2"/>
                  <c:y val="-2.29038884310115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5346264770287538E-2"/>
                  <c:y val="-1.63599203078653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3868887029693658E-2"/>
                  <c:y val="-2.61758724925845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2391509289099792E-2"/>
                  <c:y val="-1.96319043694384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Student</c:v>
                </c:pt>
                <c:pt idx="1">
                  <c:v>Black Student</c:v>
                </c:pt>
                <c:pt idx="2">
                  <c:v>Latino Student</c:v>
                </c:pt>
                <c:pt idx="3">
                  <c:v>Asian Student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2.8</c:v>
                </c:pt>
                <c:pt idx="1">
                  <c:v>1.2</c:v>
                </c:pt>
                <c:pt idx="2">
                  <c:v>3.8</c:v>
                </c:pt>
                <c:pt idx="3">
                  <c:v>1.3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0850568"/>
        <c:axId val="340850960"/>
      </c:barChart>
      <c:catAx>
        <c:axId val="340850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en-US"/>
          </a:p>
        </c:txPr>
        <c:crossAx val="340850960"/>
        <c:crosses val="autoZero"/>
        <c:auto val="1"/>
        <c:lblAlgn val="ctr"/>
        <c:lblOffset val="100"/>
        <c:noMultiLvlLbl val="0"/>
      </c:catAx>
      <c:valAx>
        <c:axId val="3408509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en-US"/>
          </a:p>
        </c:txPr>
        <c:crossAx val="340850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Trebuchet MS" panose="020B0603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Low Income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 Exposure to Low 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42.6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 Exposure to Low Income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50.5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Latino Exposure to Low Income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46.2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Asian Exposure to Low Income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45.7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0847824"/>
        <c:axId val="340848216"/>
      </c:barChart>
      <c:catAx>
        <c:axId val="34084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848216"/>
        <c:crosses val="autoZero"/>
        <c:auto val="1"/>
        <c:lblAlgn val="ctr"/>
        <c:lblOffset val="100"/>
        <c:noMultiLvlLbl val="0"/>
      </c:catAx>
      <c:valAx>
        <c:axId val="3408482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en-US"/>
          </a:p>
        </c:txPr>
        <c:crossAx val="34084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2010-2011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2.6533216012741445E-2"/>
                  <c:y val="-0.272797504085574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604049484926204E-2"/>
                  <c:y val="2.7117070271876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9560259476090696E-3"/>
                  <c:y val="-2.417619967315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3706293833791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2700141795582401E-2"/>
                  <c:y val="4.5062645471202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White</c:v>
                </c:pt>
                <c:pt idx="1">
                  <c:v>Black</c:v>
                </c:pt>
                <c:pt idx="2">
                  <c:v>Latino</c:v>
                </c:pt>
                <c:pt idx="3">
                  <c:v>Asian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90.8</c:v>
                </c:pt>
                <c:pt idx="1">
                  <c:v>3.3</c:v>
                </c:pt>
                <c:pt idx="2">
                  <c:v>1.7</c:v>
                </c:pt>
                <c:pt idx="3">
                  <c:v>1.9</c:v>
                </c:pt>
                <c:pt idx="4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02337667152212"/>
          <c:y val="0.10935967909671668"/>
          <c:w val="0.15502889139434822"/>
          <c:h val="0.800148566334868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2010-2011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973463897228144"/>
                  <c:y val="-1.8080522953498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6742996291881891E-2"/>
                  <c:y val="-5.149928192938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9560259476090696E-3"/>
                  <c:y val="-2.417619967315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3706293833791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2700141795582401E-2"/>
                  <c:y val="4.5062645471202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White</c:v>
                </c:pt>
                <c:pt idx="1">
                  <c:v>Black</c:v>
                </c:pt>
                <c:pt idx="2">
                  <c:v>Latino</c:v>
                </c:pt>
                <c:pt idx="3">
                  <c:v>Asian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61.2</c:v>
                </c:pt>
                <c:pt idx="1">
                  <c:v>22.7</c:v>
                </c:pt>
                <c:pt idx="2">
                  <c:v>5.6</c:v>
                </c:pt>
                <c:pt idx="3">
                  <c:v>6.8</c:v>
                </c:pt>
                <c:pt idx="4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02337667152212"/>
          <c:y val="0.10935967909671668"/>
          <c:w val="0.15502889139434822"/>
          <c:h val="0.800148566334868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2010-2011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973463897228144"/>
                  <c:y val="-1.8080522953498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6742996291881891E-2"/>
                  <c:y val="-5.1499281929381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9560259476090696E-3"/>
                  <c:y val="-2.417619967315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3706293833791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2700141795582401E-2"/>
                  <c:y val="4.5062645471202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White</c:v>
                </c:pt>
                <c:pt idx="1">
                  <c:v>Black</c:v>
                </c:pt>
                <c:pt idx="2">
                  <c:v>Latino</c:v>
                </c:pt>
                <c:pt idx="3">
                  <c:v>Asian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64.5</c:v>
                </c:pt>
                <c:pt idx="1">
                  <c:v>29.2</c:v>
                </c:pt>
                <c:pt idx="2">
                  <c:v>2.8</c:v>
                </c:pt>
                <c:pt idx="3">
                  <c:v>1.1000000000000001</c:v>
                </c:pt>
                <c:pt idx="4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02337667152212"/>
          <c:y val="0.10935967909671668"/>
          <c:w val="0.15502889139434822"/>
          <c:h val="0.800148566334868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275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275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DF140-9F9E-4EB9-8FF1-FEFBD2E5E91F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092518"/>
            <a:ext cx="3067050" cy="4275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092518"/>
            <a:ext cx="3067050" cy="4275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1D02-6E19-459F-87AF-8E91F409EE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8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AE320CF-463C-4DFC-AD03-8F8619A60C8A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065213"/>
            <a:ext cx="5111750" cy="2874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100305"/>
            <a:ext cx="5661660" cy="3354795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09263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092630"/>
            <a:ext cx="3066733" cy="427485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1C501EC-AE44-4D92-831F-4EEC482E75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05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26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18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37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729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91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46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88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Metro</a:t>
            </a:r>
            <a:r>
              <a:rPr lang="en-US" baseline="0" dirty="0" smtClean="0"/>
              <a:t> </a:t>
            </a:r>
            <a:r>
              <a:rPr lang="en-US" baseline="0" dirty="0" smtClean="0"/>
              <a:t>Portland includes districts in Cumberland and York counties</a:t>
            </a:r>
          </a:p>
          <a:p>
            <a:endParaRPr lang="en-US" baseline="0" dirty="0" smtClean="0"/>
          </a:p>
          <a:p>
            <a:pPr defTabSz="939363">
              <a:defRPr/>
            </a:pPr>
            <a:r>
              <a:rPr lang="en-US" baseline="0" dirty="0" smtClean="0"/>
              <a:t>It includes 71,189 students of the state’s total </a:t>
            </a:r>
            <a:r>
              <a:rPr lang="ru-RU" dirty="0">
                <a:latin typeface="Trebuchet MS" panose="020B0603020202020204" pitchFamily="34" charset="0"/>
              </a:rPr>
              <a:t>183,427</a:t>
            </a:r>
            <a:r>
              <a:rPr lang="en-US" baseline="0" dirty="0" smtClean="0"/>
              <a:t> students in 2010-2011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80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8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0348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1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375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95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866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921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36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88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366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058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84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30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15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48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38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40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61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01EC-AE44-4D92-831F-4EEC482E757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3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92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4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4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29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73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48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5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2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01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1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62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CCA096E-C482-450D-8905-DA4C41A47597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42D1921-3149-4CD9-9A11-2BE8D5912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7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vilrightsproject.ucla.edu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Racial diversity in Maine's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Jennifer Ayscue</a:t>
            </a:r>
          </a:p>
          <a:p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The Civil Rights Project, UCLA</a:t>
            </a:r>
          </a:p>
          <a:p>
            <a:r>
              <a:rPr lang="en-US" sz="2600" dirty="0">
                <a:solidFill>
                  <a:schemeClr val="tx2"/>
                </a:solidFill>
                <a:latin typeface="Trebuchet MS" panose="020B0603020202020204" pitchFamily="34" charset="0"/>
              </a:rPr>
              <a:t>April 2, </a:t>
            </a:r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2015</a:t>
            </a:r>
            <a:endParaRPr lang="en-US" sz="26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9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59296"/>
            <a:ext cx="9875520" cy="13563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Very Few Minority Segregated Schools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in Maine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649" y="2514600"/>
            <a:ext cx="9872871" cy="4038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0.8% of Maine’s schools are majority minority</a:t>
            </a:r>
          </a:p>
          <a:p>
            <a:endParaRPr lang="en-US" sz="32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No intensely segregated schools</a:t>
            </a:r>
          </a:p>
          <a:p>
            <a:endParaRPr lang="en-US" sz="32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No apartheid schools</a:t>
            </a:r>
            <a:endParaRPr lang="en-US" sz="32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009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Racial Composition of Typical Student’s School, Maine, 2010-2011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485297"/>
              </p:ext>
            </p:extLst>
          </p:nvPr>
        </p:nvGraphicFramePr>
        <p:xfrm>
          <a:off x="1826725" y="1860061"/>
          <a:ext cx="8596312" cy="461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7"/>
          <p:cNvSpPr/>
          <p:nvPr/>
        </p:nvSpPr>
        <p:spPr>
          <a:xfrm>
            <a:off x="4923692" y="1703754"/>
            <a:ext cx="1070708" cy="3892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5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Double Segregation by Race and Poverty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097" y="2385391"/>
            <a:ext cx="10296938" cy="420756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Less than </a:t>
            </a:r>
            <a:r>
              <a:rPr lang="en-US" sz="4000" b="1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½</a:t>
            </a:r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of the students in Maine are low income</a:t>
            </a:r>
          </a:p>
          <a:p>
            <a:pPr marL="45720" indent="0">
              <a:buNone/>
            </a:pPr>
            <a:endParaRPr lang="en-US" sz="32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More than </a:t>
            </a:r>
            <a:r>
              <a:rPr lang="en-US" sz="4000" b="1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¾</a:t>
            </a:r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of the students in majority minority schools are low income</a:t>
            </a:r>
            <a:endParaRPr lang="en-US" sz="32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Socioeconomic Composition of Typical Student’s School, Maine, 2010-2011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466102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17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Key Findings, Maine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038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Decreasing enrollment size</a:t>
            </a:r>
          </a:p>
          <a:p>
            <a:endParaRPr lang="en-US" sz="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Increasing racial diversity </a:t>
            </a:r>
          </a:p>
          <a:p>
            <a:endParaRPr lang="en-US" sz="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Very few segregated schools</a:t>
            </a:r>
          </a:p>
          <a:p>
            <a:endParaRPr lang="en-US" sz="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Black students are most segregated</a:t>
            </a:r>
          </a:p>
          <a:p>
            <a:endParaRPr lang="en-US" sz="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Double segregation by race and poverty</a:t>
            </a:r>
          </a:p>
        </p:txBody>
      </p:sp>
    </p:spTree>
    <p:extLst>
      <p:ext uri="{BB962C8B-B14F-4D97-AF65-F5344CB8AC3E}">
        <p14:creationId xmlns:p14="http://schemas.microsoft.com/office/powerpoint/2010/main" val="5624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02016"/>
            <a:ext cx="9966960" cy="292608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about Portland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and lewiston?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Enrollment by Race,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Portland Metro, 2010-2011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400295"/>
              </p:ext>
            </p:extLst>
          </p:nvPr>
        </p:nvGraphicFramePr>
        <p:xfrm>
          <a:off x="920363" y="2168718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83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White Proportion in Metro Districts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9850994"/>
              </p:ext>
            </p:extLst>
          </p:nvPr>
        </p:nvGraphicFramePr>
        <p:xfrm>
          <a:off x="1143000" y="1965960"/>
          <a:ext cx="4573987" cy="4513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0907"/>
                <a:gridCol w="814360"/>
                <a:gridCol w="814360"/>
                <a:gridCol w="814360"/>
              </a:tblGrid>
              <a:tr h="3466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1989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1999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2010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6506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YARMOUTH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98.6%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98.3%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94.2%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06449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CAPE </a:t>
                      </a: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ELIZABETH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97.8%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98.1%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93.2%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8497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RSU 15</a:t>
                      </a: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/</a:t>
                      </a:r>
                      <a:r>
                        <a:rPr lang="en-US" sz="2000" dirty="0" smtClean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MSAD </a:t>
                      </a: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99.0%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98.0%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94.8%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3325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FALMOUTH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98.3%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97.8%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93.7%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32024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WESTBROOK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97.4%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96.0%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86.2%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889268"/>
              </p:ext>
            </p:extLst>
          </p:nvPr>
        </p:nvGraphicFramePr>
        <p:xfrm>
          <a:off x="6297432" y="1965960"/>
          <a:ext cx="4721088" cy="3649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438"/>
                <a:gridCol w="840550"/>
                <a:gridCol w="840550"/>
                <a:gridCol w="840550"/>
              </a:tblGrid>
              <a:tr h="386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1989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1999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2010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6859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GORHAM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98.7%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97.4%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96.3%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0546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SOUTH </a:t>
                      </a: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PORTLAND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96.9%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95.3%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84.6%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26936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SCARBOROUGH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99.5%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98.3%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94.7%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9228">
                <a:tc>
                  <a:txBody>
                    <a:bodyPr/>
                    <a:lstStyle/>
                    <a:p>
                      <a:pPr marL="1695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rebuchet MS" panose="020B0603020202020204" pitchFamily="34" charset="0"/>
                        </a:rPr>
                        <a:t>PORTLAND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rebuchet MS" panose="020B0603020202020204" pitchFamily="34" charset="0"/>
                        </a:rPr>
                        <a:t>90.5%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84.8%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rebuchet MS" panose="020B0603020202020204" pitchFamily="34" charset="0"/>
                        </a:rPr>
                        <a:t>64.8%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6353092" y="2981740"/>
            <a:ext cx="4953663" cy="11529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290807" y="4636936"/>
            <a:ext cx="4953663" cy="11529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5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Enrollment by Race,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Portland School District, 2012-2013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474811"/>
              </p:ext>
            </p:extLst>
          </p:nvPr>
        </p:nvGraphicFramePr>
        <p:xfrm>
          <a:off x="920363" y="2168718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705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Segregated Schools,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Portland Public Schools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574232"/>
            <a:ext cx="9872871" cy="4038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4 elementary schools are majority minority</a:t>
            </a:r>
          </a:p>
          <a:p>
            <a:pPr marL="45720" indent="0">
              <a:buNone/>
            </a:pPr>
            <a:endParaRPr lang="en-US" sz="3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3 elementary schools are more than 75% white</a:t>
            </a:r>
            <a:endParaRPr lang="en-US" sz="36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Overview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Why does diversity matter?</a:t>
            </a:r>
          </a:p>
          <a:p>
            <a:pPr marL="45720" indent="0">
              <a:buNone/>
            </a:pPr>
            <a:endParaRPr lang="en-US" sz="15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What are the enrollment and segregation trends in Maine’s public schools?</a:t>
            </a:r>
          </a:p>
          <a:p>
            <a:endParaRPr lang="en-US" sz="14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What are the trends in Portland and Lewiston?</a:t>
            </a:r>
          </a:p>
          <a:p>
            <a:pPr marL="45720" indent="0">
              <a:buNone/>
            </a:pPr>
            <a:endParaRPr lang="en-US" sz="14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How can Maine plan for increasing diversity in schools?</a:t>
            </a:r>
            <a:endParaRPr lang="en-US" sz="36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Key Findings, Portland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9572" y="2057400"/>
            <a:ext cx="10122011" cy="422413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Metro enrollment is increasing in size</a:t>
            </a:r>
          </a:p>
          <a:p>
            <a:endParaRPr lang="en-US" sz="12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Metro is slightly more diverse than the state</a:t>
            </a:r>
          </a:p>
          <a:p>
            <a:endParaRPr lang="en-US" sz="12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Portland Public Schools is substantially more diverse than the state and the metro</a:t>
            </a:r>
          </a:p>
          <a:p>
            <a:endParaRPr lang="en-US" sz="12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4 of the state’s 5 majority minority schools are in Portland Public Schools</a:t>
            </a:r>
          </a:p>
          <a:p>
            <a:endParaRPr lang="en-US" sz="32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Enrollment by Race,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Lewiston Public Schools, 2012-2013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597546"/>
              </p:ext>
            </p:extLst>
          </p:nvPr>
        </p:nvGraphicFramePr>
        <p:xfrm>
          <a:off x="920363" y="2168718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13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Segregated Schools,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Lewiston </a:t>
            </a:r>
            <a:r>
              <a:rPr lang="en-US" dirty="0">
                <a:solidFill>
                  <a:schemeClr val="tx2"/>
                </a:solidFill>
              </a:rPr>
              <a:t>Public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617" y="2474844"/>
            <a:ext cx="10525539" cy="4038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1 elementary school is majority minority</a:t>
            </a:r>
          </a:p>
          <a:p>
            <a:endParaRPr lang="en-US" sz="3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1 elementary school is almost majority minority </a:t>
            </a:r>
            <a:endParaRPr lang="en-US" sz="36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marL="45720" indent="0">
              <a:buNone/>
            </a:pPr>
            <a:endParaRPr lang="en-US" sz="3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2 elementary schools are more than 75% white</a:t>
            </a:r>
            <a:endParaRPr lang="en-US" sz="36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062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Conclusions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948" y="2435083"/>
            <a:ext cx="10525539" cy="4038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Racial diversity is increasing</a:t>
            </a:r>
          </a:p>
          <a:p>
            <a:endParaRPr lang="en-US" sz="3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Current instances of segregation are modest and localized</a:t>
            </a:r>
          </a:p>
          <a:p>
            <a:pPr marL="45720" indent="0">
              <a:buNone/>
            </a:pPr>
            <a:endParaRPr lang="en-US" sz="12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7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02016"/>
            <a:ext cx="9966960" cy="292608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How can Maine plan for increasing diversity in schools?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6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70296"/>
            <a:ext cx="9875520" cy="13563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Recommendations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14" y="1371600"/>
            <a:ext cx="10535478" cy="507889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Include diversity goals in student assignment policies</a:t>
            </a:r>
          </a:p>
          <a:p>
            <a:endParaRPr lang="en-US" sz="4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Work with housing agencies</a:t>
            </a:r>
          </a:p>
          <a:p>
            <a:endParaRPr lang="en-US" sz="4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Adopt regional approaches</a:t>
            </a:r>
          </a:p>
          <a:p>
            <a:endParaRPr lang="en-US" sz="4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Include civil rights standards with choice options</a:t>
            </a:r>
          </a:p>
          <a:p>
            <a:endParaRPr lang="en-US" sz="4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Recruit, train, and hire diverse teaching staff</a:t>
            </a:r>
          </a:p>
          <a:p>
            <a:endParaRPr lang="en-US" sz="4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Provide teacher training about diversity</a:t>
            </a:r>
          </a:p>
        </p:txBody>
      </p:sp>
    </p:spTree>
    <p:extLst>
      <p:ext uri="{BB962C8B-B14F-4D97-AF65-F5344CB8AC3E}">
        <p14:creationId xmlns:p14="http://schemas.microsoft.com/office/powerpoint/2010/main" val="363996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Thank  you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hlinkClick r:id="rId3"/>
              </a:rPr>
              <a:t>www.civilrightsproject.ucla.edu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Search for: Maine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72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02016"/>
            <a:ext cx="9966960" cy="292608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Why does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diversity matter?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Benefits of Diversity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Academic</a:t>
            </a:r>
          </a:p>
          <a:p>
            <a:endParaRPr lang="en-US" sz="3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Social</a:t>
            </a:r>
          </a:p>
          <a:p>
            <a:endParaRPr lang="en-US" sz="3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r>
              <a:rPr lang="en-US" sz="3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Long-term</a:t>
            </a:r>
            <a:endParaRPr lang="en-US" sz="36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08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02870"/>
            <a:ext cx="9875520" cy="13563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Harms of Segregation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85680"/>
            <a:ext cx="9872871" cy="473897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Unequal opportunities</a:t>
            </a:r>
          </a:p>
          <a:p>
            <a:pPr marL="45720" indent="0">
              <a:buNone/>
            </a:pPr>
            <a:endParaRPr lang="en-US" sz="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/>
            <a:r>
              <a:rPr lang="en-US" sz="28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Teachers</a:t>
            </a:r>
          </a:p>
          <a:p>
            <a:pPr lvl="1"/>
            <a:r>
              <a:rPr lang="en-US" sz="28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Classmates</a:t>
            </a:r>
          </a:p>
          <a:p>
            <a:pPr lvl="1"/>
            <a:r>
              <a:rPr lang="en-US" sz="28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Curriculum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Unequal outcomes</a:t>
            </a:r>
          </a:p>
          <a:p>
            <a:pPr marL="45720" indent="0">
              <a:buNone/>
            </a:pPr>
            <a:endParaRPr lang="en-US" sz="600" dirty="0" smtClean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/>
            <a:r>
              <a:rPr lang="en-US" sz="28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Academic performance</a:t>
            </a:r>
          </a:p>
          <a:p>
            <a:pPr lvl="1"/>
            <a:r>
              <a:rPr lang="en-US" sz="28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Drop-out rates</a:t>
            </a:r>
          </a:p>
          <a:p>
            <a:pPr lvl="1"/>
            <a:r>
              <a:rPr lang="en-US" sz="28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Success in college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2647"/>
            <a:ext cx="9875520" cy="13563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Racial Transition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78" y="1292087"/>
            <a:ext cx="11201400" cy="5138531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Portland</a:t>
            </a:r>
            <a:endParaRPr lang="en-US" sz="28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/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2000</a:t>
            </a:r>
            <a:r>
              <a:rPr lang="en-US" sz="2600" dirty="0">
                <a:solidFill>
                  <a:schemeClr val="tx2"/>
                </a:solidFill>
                <a:latin typeface="Trebuchet MS" panose="020B0603020202020204" pitchFamily="34" charset="0"/>
              </a:rPr>
              <a:t>: 2.6% </a:t>
            </a:r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black</a:t>
            </a:r>
            <a:endParaRPr lang="en-US" sz="26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/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2010</a:t>
            </a:r>
            <a:r>
              <a:rPr lang="en-US" sz="2600" dirty="0">
                <a:solidFill>
                  <a:schemeClr val="tx2"/>
                </a:solidFill>
                <a:latin typeface="Trebuchet MS" panose="020B0603020202020204" pitchFamily="34" charset="0"/>
              </a:rPr>
              <a:t>: 7.1% </a:t>
            </a:r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black</a:t>
            </a:r>
          </a:p>
          <a:p>
            <a:r>
              <a:rPr lang="en-US" sz="30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Lewiston</a:t>
            </a:r>
            <a:endParaRPr lang="en-US" sz="30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/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2000</a:t>
            </a:r>
            <a:r>
              <a:rPr lang="en-US" sz="2600" dirty="0">
                <a:solidFill>
                  <a:schemeClr val="tx2"/>
                </a:solidFill>
                <a:latin typeface="Trebuchet MS" panose="020B0603020202020204" pitchFamily="34" charset="0"/>
              </a:rPr>
              <a:t>: 1.1% black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2010</a:t>
            </a:r>
            <a:r>
              <a:rPr lang="en-US" sz="2600" dirty="0">
                <a:solidFill>
                  <a:schemeClr val="tx2"/>
                </a:solidFill>
                <a:latin typeface="Trebuchet MS" panose="020B0603020202020204" pitchFamily="34" charset="0"/>
              </a:rPr>
              <a:t>: 8.7% black</a:t>
            </a:r>
          </a:p>
          <a:p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Between </a:t>
            </a:r>
            <a:r>
              <a:rPr lang="en-US" sz="2600" dirty="0">
                <a:solidFill>
                  <a:schemeClr val="tx2"/>
                </a:solidFill>
                <a:latin typeface="Trebuchet MS" panose="020B0603020202020204" pitchFamily="34" charset="0"/>
              </a:rPr>
              <a:t>1980 and 2005, diverse areas in the nation’s 50 largest metros were more likely to become predominantly nonwhite than to remain diverse</a:t>
            </a:r>
          </a:p>
          <a:p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 1 </a:t>
            </a:r>
            <a:r>
              <a:rPr lang="en-US" sz="2600" dirty="0">
                <a:solidFill>
                  <a:schemeClr val="tx2"/>
                </a:solidFill>
                <a:latin typeface="Trebuchet MS" panose="020B0603020202020204" pitchFamily="34" charset="0"/>
              </a:rPr>
              <a:t>out of 5 suburban school districts in the 25 largest metro areas are experiencing rapid racial </a:t>
            </a:r>
            <a:r>
              <a:rPr lang="en-US" sz="2600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change</a:t>
            </a:r>
            <a:endParaRPr lang="en-US" sz="26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02016"/>
            <a:ext cx="9966960" cy="292608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are the trends in Maine's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public schools?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6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79759"/>
            <a:ext cx="9875520" cy="13563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Enrollment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364248"/>
              </p:ext>
            </p:extLst>
          </p:nvPr>
        </p:nvGraphicFramePr>
        <p:xfrm>
          <a:off x="3704492" y="1344246"/>
          <a:ext cx="4609905" cy="50292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447738"/>
                <a:gridCol w="2162167"/>
              </a:tblGrid>
              <a:tr h="5687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Total Enrollment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4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Maine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1989-1990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213,514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1999-2000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209,035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2010-2011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183,427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rebuchet MS" panose="020B0603020202020204" pitchFamily="34" charset="0"/>
                        </a:rPr>
                        <a:t>2012-2013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rebuchet MS" panose="020B0603020202020204" pitchFamily="34" charset="0"/>
                        </a:rPr>
                        <a:t>179,323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Northeast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1989-1990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6,940,135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1999-2000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8,007,804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2010-2011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7,780,729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Nation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1989-1990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39,937,135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1999-2000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46,737,341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341"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2010-2011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rebuchet MS" panose="020B0603020202020204" pitchFamily="34" charset="0"/>
                        </a:rPr>
                        <a:t>48,782,384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10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795" y="492369"/>
            <a:ext cx="10178235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Enrollment by Race, Maine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116439"/>
              </p:ext>
            </p:extLst>
          </p:nvPr>
        </p:nvGraphicFramePr>
        <p:xfrm>
          <a:off x="1928191" y="2176670"/>
          <a:ext cx="3980995" cy="3374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159716"/>
              </p:ext>
            </p:extLst>
          </p:nvPr>
        </p:nvGraphicFramePr>
        <p:xfrm>
          <a:off x="6262076" y="1475847"/>
          <a:ext cx="4615307" cy="483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126910" y="5584066"/>
            <a:ext cx="15559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rebuchet MS" panose="020B0603020202020204" pitchFamily="34" charset="0"/>
              </a:rPr>
              <a:t>1989-1990</a:t>
            </a:r>
            <a:endParaRPr lang="en-US" sz="2200" dirty="0"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27805" y="5584066"/>
            <a:ext cx="15559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rebuchet MS" panose="020B0603020202020204" pitchFamily="34" charset="0"/>
              </a:rPr>
              <a:t>2010-2011</a:t>
            </a:r>
            <a:endParaRPr lang="en-US" sz="2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8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541</TotalTime>
  <Words>668</Words>
  <Application>Microsoft Office PowerPoint</Application>
  <PresentationFormat>Widescreen</PresentationFormat>
  <Paragraphs>255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Corbel</vt:lpstr>
      <vt:lpstr>Times New Roman</vt:lpstr>
      <vt:lpstr>Trebuchet MS</vt:lpstr>
      <vt:lpstr>Basis</vt:lpstr>
      <vt:lpstr>Racial diversity in Maine's schools</vt:lpstr>
      <vt:lpstr>Overview</vt:lpstr>
      <vt:lpstr>Why does  diversity matter?</vt:lpstr>
      <vt:lpstr>Benefits of Diversity</vt:lpstr>
      <vt:lpstr>Harms of Segregation</vt:lpstr>
      <vt:lpstr>Racial Transition</vt:lpstr>
      <vt:lpstr>What are the trends in Maine's  public schools?</vt:lpstr>
      <vt:lpstr>Enrollment</vt:lpstr>
      <vt:lpstr>Enrollment by Race, Maine</vt:lpstr>
      <vt:lpstr>Very Few Minority Segregated Schools  in Maine</vt:lpstr>
      <vt:lpstr>Racial Composition of Typical Student’s School, Maine, 2010-2011</vt:lpstr>
      <vt:lpstr>Double Segregation by Race and Poverty</vt:lpstr>
      <vt:lpstr>Socioeconomic Composition of Typical Student’s School, Maine, 2010-2011</vt:lpstr>
      <vt:lpstr>Key Findings, Maine</vt:lpstr>
      <vt:lpstr>What about Portland  and lewiston?</vt:lpstr>
      <vt:lpstr>Enrollment by Race,  Portland Metro, 2010-2011</vt:lpstr>
      <vt:lpstr>White Proportion in Metro Districts</vt:lpstr>
      <vt:lpstr>Enrollment by Race,  Portland School District, 2012-2013</vt:lpstr>
      <vt:lpstr>Segregated Schools,  Portland Public Schools</vt:lpstr>
      <vt:lpstr>Key Findings, Portland</vt:lpstr>
      <vt:lpstr>Enrollment by Race,  Lewiston Public Schools, 2012-2013</vt:lpstr>
      <vt:lpstr>Segregated Schools,  Lewiston Public Schools</vt:lpstr>
      <vt:lpstr>Conclusions</vt:lpstr>
      <vt:lpstr>How can Maine plan for increasing diversity in schools?</vt:lpstr>
      <vt:lpstr>Recommendations</vt:lpstr>
      <vt:lpstr>Thank 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Ayscue</dc:creator>
  <cp:lastModifiedBy>Jenn Ayscue</cp:lastModifiedBy>
  <cp:revision>78</cp:revision>
  <cp:lastPrinted>2015-04-01T00:08:46Z</cp:lastPrinted>
  <dcterms:created xsi:type="dcterms:W3CDTF">2015-03-30T17:15:00Z</dcterms:created>
  <dcterms:modified xsi:type="dcterms:W3CDTF">2015-04-14T23:38:33Z</dcterms:modified>
</cp:coreProperties>
</file>